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23"/>
  </p:notesMasterIdLst>
  <p:handoutMasterIdLst>
    <p:handoutMasterId r:id="rId24"/>
  </p:handoutMasterIdLst>
  <p:sldIdLst>
    <p:sldId id="256" r:id="rId3"/>
    <p:sldId id="628" r:id="rId4"/>
    <p:sldId id="635" r:id="rId5"/>
    <p:sldId id="629" r:id="rId6"/>
    <p:sldId id="630" r:id="rId7"/>
    <p:sldId id="632" r:id="rId8"/>
    <p:sldId id="637" r:id="rId9"/>
    <p:sldId id="634" r:id="rId10"/>
    <p:sldId id="638" r:id="rId11"/>
    <p:sldId id="633" r:id="rId12"/>
    <p:sldId id="639" r:id="rId13"/>
    <p:sldId id="636" r:id="rId14"/>
    <p:sldId id="588" r:id="rId15"/>
    <p:sldId id="568" r:id="rId16"/>
    <p:sldId id="507" r:id="rId17"/>
    <p:sldId id="593" r:id="rId18"/>
    <p:sldId id="587" r:id="rId19"/>
    <p:sldId id="622" r:id="rId20"/>
    <p:sldId id="627" r:id="rId21"/>
    <p:sldId id="62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autoAdjust="0"/>
    <p:restoredTop sz="95084"/>
  </p:normalViewPr>
  <p:slideViewPr>
    <p:cSldViewPr snapToGrid="0">
      <p:cViewPr varScale="1">
        <p:scale>
          <a:sx n="117" d="100"/>
          <a:sy n="117" d="100"/>
        </p:scale>
        <p:origin x="192" y="240"/>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1/26/21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1/26/21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1/26/21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1/26/21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1/26/21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1/26/21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1/26/21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1/26/21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1/26/21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1/26/21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1/26/21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1/26/21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1/26/21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1/26/21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1/26/21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1/26/21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1/26/21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1/26/21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1/26/21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1/26/21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1/26/21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1/26/21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1/26/21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1/26/21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1/26/21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1/26/21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1/26/21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emf"/></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27/1/2021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4" name="Picture 3">
            <a:extLst>
              <a:ext uri="{FF2B5EF4-FFF2-40B4-BE49-F238E27FC236}">
                <a16:creationId xmlns:a16="http://schemas.microsoft.com/office/drawing/2014/main" id="{57EEA810-6DE2-F347-B020-91E0D6253AAF}"/>
              </a:ext>
            </a:extLst>
          </p:cNvPr>
          <p:cNvPicPr>
            <a:picLocks noChangeAspect="1"/>
          </p:cNvPicPr>
          <p:nvPr/>
        </p:nvPicPr>
        <p:blipFill>
          <a:blip r:embed="rId2"/>
          <a:stretch>
            <a:fillRect/>
          </a:stretch>
        </p:blipFill>
        <p:spPr>
          <a:xfrm rot="5400000">
            <a:off x="2381951" y="1542"/>
            <a:ext cx="3049651" cy="4248531"/>
          </a:xfrm>
          <a:prstGeom prst="rect">
            <a:avLst/>
          </a:prstGeom>
        </p:spPr>
      </p:pic>
      <p:pic>
        <p:nvPicPr>
          <p:cNvPr id="6" name="Picture 5">
            <a:extLst>
              <a:ext uri="{FF2B5EF4-FFF2-40B4-BE49-F238E27FC236}">
                <a16:creationId xmlns:a16="http://schemas.microsoft.com/office/drawing/2014/main" id="{CBCDC2C8-9130-6545-8501-1EEF4AA83C2D}"/>
              </a:ext>
            </a:extLst>
          </p:cNvPr>
          <p:cNvPicPr>
            <a:picLocks noChangeAspect="1"/>
          </p:cNvPicPr>
          <p:nvPr/>
        </p:nvPicPr>
        <p:blipFill>
          <a:blip r:embed="rId3"/>
          <a:stretch>
            <a:fillRect/>
          </a:stretch>
        </p:blipFill>
        <p:spPr>
          <a:xfrm rot="5400000">
            <a:off x="6695440" y="1540"/>
            <a:ext cx="3049651" cy="4248531"/>
          </a:xfrm>
          <a:prstGeom prst="rect">
            <a:avLst/>
          </a:prstGeom>
        </p:spPr>
      </p:pic>
      <p:pic>
        <p:nvPicPr>
          <p:cNvPr id="8" name="Picture 7">
            <a:extLst>
              <a:ext uri="{FF2B5EF4-FFF2-40B4-BE49-F238E27FC236}">
                <a16:creationId xmlns:a16="http://schemas.microsoft.com/office/drawing/2014/main" id="{AC7F94D1-AB3C-EE4E-AFD0-310C722C5D52}"/>
              </a:ext>
            </a:extLst>
          </p:cNvPr>
          <p:cNvPicPr>
            <a:picLocks noChangeAspect="1"/>
          </p:cNvPicPr>
          <p:nvPr/>
        </p:nvPicPr>
        <p:blipFill>
          <a:blip r:embed="rId4"/>
          <a:stretch>
            <a:fillRect/>
          </a:stretch>
        </p:blipFill>
        <p:spPr>
          <a:xfrm rot="5400000">
            <a:off x="2381950" y="3051193"/>
            <a:ext cx="3049651" cy="4248531"/>
          </a:xfrm>
          <a:prstGeom prst="rect">
            <a:avLst/>
          </a:prstGeom>
        </p:spPr>
      </p:pic>
      <p:pic>
        <p:nvPicPr>
          <p:cNvPr id="10" name="Picture 9">
            <a:extLst>
              <a:ext uri="{FF2B5EF4-FFF2-40B4-BE49-F238E27FC236}">
                <a16:creationId xmlns:a16="http://schemas.microsoft.com/office/drawing/2014/main" id="{35942DDF-3842-D849-AFAB-07DC2376B63F}"/>
              </a:ext>
            </a:extLst>
          </p:cNvPr>
          <p:cNvPicPr>
            <a:picLocks noChangeAspect="1"/>
          </p:cNvPicPr>
          <p:nvPr/>
        </p:nvPicPr>
        <p:blipFill>
          <a:blip r:embed="rId5"/>
          <a:stretch>
            <a:fillRect/>
          </a:stretch>
        </p:blipFill>
        <p:spPr>
          <a:xfrm rot="5400000">
            <a:off x="6630481" y="3051192"/>
            <a:ext cx="3049651" cy="4248531"/>
          </a:xfrm>
          <a:prstGeom prst="rect">
            <a:avLst/>
          </a:prstGeom>
        </p:spPr>
      </p:pic>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339576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B4DBF37D-2BBE-CC46-A1CE-CB01CCF0496E}"/>
              </a:ext>
            </a:extLst>
          </p:cNvPr>
          <p:cNvPicPr>
            <a:picLocks noChangeAspect="1"/>
          </p:cNvPicPr>
          <p:nvPr/>
        </p:nvPicPr>
        <p:blipFill>
          <a:blip r:embed="rId2"/>
          <a:stretch>
            <a:fillRect/>
          </a:stretch>
        </p:blipFill>
        <p:spPr>
          <a:xfrm rot="5400000">
            <a:off x="2500292" y="2619"/>
            <a:ext cx="2997962" cy="4176522"/>
          </a:xfrm>
          <a:prstGeom prst="rect">
            <a:avLst/>
          </a:prstGeom>
        </p:spPr>
      </p:pic>
      <p:pic>
        <p:nvPicPr>
          <p:cNvPr id="9" name="Picture 8">
            <a:extLst>
              <a:ext uri="{FF2B5EF4-FFF2-40B4-BE49-F238E27FC236}">
                <a16:creationId xmlns:a16="http://schemas.microsoft.com/office/drawing/2014/main" id="{8030E422-946E-FA4F-A852-5C42453D6510}"/>
              </a:ext>
            </a:extLst>
          </p:cNvPr>
          <p:cNvPicPr>
            <a:picLocks noChangeAspect="1"/>
          </p:cNvPicPr>
          <p:nvPr/>
        </p:nvPicPr>
        <p:blipFill>
          <a:blip r:embed="rId3"/>
          <a:stretch>
            <a:fillRect/>
          </a:stretch>
        </p:blipFill>
        <p:spPr>
          <a:xfrm rot="5400000">
            <a:off x="6685280" y="2619"/>
            <a:ext cx="2997962" cy="4176522"/>
          </a:xfrm>
          <a:prstGeom prst="rect">
            <a:avLst/>
          </a:prstGeom>
        </p:spPr>
      </p:pic>
      <p:pic>
        <p:nvPicPr>
          <p:cNvPr id="18" name="Picture 17">
            <a:extLst>
              <a:ext uri="{FF2B5EF4-FFF2-40B4-BE49-F238E27FC236}">
                <a16:creationId xmlns:a16="http://schemas.microsoft.com/office/drawing/2014/main" id="{CC413AD4-A134-8D4D-87C8-1F57A0545391}"/>
              </a:ext>
            </a:extLst>
          </p:cNvPr>
          <p:cNvPicPr>
            <a:picLocks noChangeAspect="1"/>
          </p:cNvPicPr>
          <p:nvPr/>
        </p:nvPicPr>
        <p:blipFill>
          <a:blip r:embed="rId4"/>
          <a:stretch>
            <a:fillRect/>
          </a:stretch>
        </p:blipFill>
        <p:spPr>
          <a:xfrm rot="5400000">
            <a:off x="2500292" y="3000582"/>
            <a:ext cx="2997962" cy="4176522"/>
          </a:xfrm>
          <a:prstGeom prst="rect">
            <a:avLst/>
          </a:prstGeom>
        </p:spPr>
      </p:pic>
      <p:pic>
        <p:nvPicPr>
          <p:cNvPr id="20" name="Picture 19">
            <a:extLst>
              <a:ext uri="{FF2B5EF4-FFF2-40B4-BE49-F238E27FC236}">
                <a16:creationId xmlns:a16="http://schemas.microsoft.com/office/drawing/2014/main" id="{F9812A20-ABE1-564B-8B29-BFCCE88DA308}"/>
              </a:ext>
            </a:extLst>
          </p:cNvPr>
          <p:cNvPicPr>
            <a:picLocks noChangeAspect="1"/>
          </p:cNvPicPr>
          <p:nvPr/>
        </p:nvPicPr>
        <p:blipFill>
          <a:blip r:embed="rId5"/>
          <a:stretch>
            <a:fillRect/>
          </a:stretch>
        </p:blipFill>
        <p:spPr>
          <a:xfrm rot="5400000">
            <a:off x="6685280" y="3000582"/>
            <a:ext cx="2997962" cy="4176522"/>
          </a:xfrm>
          <a:prstGeom prst="rect">
            <a:avLst/>
          </a:prstGeom>
        </p:spPr>
      </p:pic>
    </p:spTree>
    <p:extLst>
      <p:ext uri="{BB962C8B-B14F-4D97-AF65-F5344CB8AC3E}">
        <p14:creationId xmlns:p14="http://schemas.microsoft.com/office/powerpoint/2010/main" val="194290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width 1%,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pic>
        <p:nvPicPr>
          <p:cNvPr id="18" name="Picture 17">
            <a:extLst>
              <a:ext uri="{FF2B5EF4-FFF2-40B4-BE49-F238E27FC236}">
                <a16:creationId xmlns:a16="http://schemas.microsoft.com/office/drawing/2014/main" id="{92B0D1CD-400D-5249-B46A-2726106FD1F5}"/>
              </a:ext>
            </a:extLst>
          </p:cNvPr>
          <p:cNvPicPr>
            <a:picLocks noChangeAspect="1"/>
          </p:cNvPicPr>
          <p:nvPr/>
        </p:nvPicPr>
        <p:blipFill>
          <a:blip r:embed="rId2"/>
          <a:stretch>
            <a:fillRect/>
          </a:stretch>
        </p:blipFill>
        <p:spPr>
          <a:xfrm>
            <a:off x="388485" y="1612900"/>
            <a:ext cx="5054600" cy="3632200"/>
          </a:xfrm>
          <a:prstGeom prst="rect">
            <a:avLst/>
          </a:prstGeom>
        </p:spPr>
      </p:pic>
      <p:pic>
        <p:nvPicPr>
          <p:cNvPr id="20" name="Picture 19" descr="Chart&#10;&#10;Description automatically generated">
            <a:extLst>
              <a:ext uri="{FF2B5EF4-FFF2-40B4-BE49-F238E27FC236}">
                <a16:creationId xmlns:a16="http://schemas.microsoft.com/office/drawing/2014/main" id="{7C9E4B6F-7ED9-F943-B976-2641E5D282FF}"/>
              </a:ext>
            </a:extLst>
          </p:cNvPr>
          <p:cNvPicPr>
            <a:picLocks noChangeAspect="1"/>
          </p:cNvPicPr>
          <p:nvPr/>
        </p:nvPicPr>
        <p:blipFill>
          <a:blip r:embed="rId3"/>
          <a:stretch>
            <a:fillRect/>
          </a:stretch>
        </p:blipFill>
        <p:spPr>
          <a:xfrm>
            <a:off x="6748917" y="1612900"/>
            <a:ext cx="5054600" cy="3632200"/>
          </a:xfrm>
          <a:prstGeom prst="rect">
            <a:avLst/>
          </a:prstGeom>
        </p:spPr>
      </p:pic>
      <p:sp>
        <p:nvSpPr>
          <p:cNvPr id="21" name="TextBox 20">
            <a:extLst>
              <a:ext uri="{FF2B5EF4-FFF2-40B4-BE49-F238E27FC236}">
                <a16:creationId xmlns:a16="http://schemas.microsoft.com/office/drawing/2014/main" id="{BB661497-D434-834A-9001-0EE5F569E5B5}"/>
              </a:ext>
            </a:extLst>
          </p:cNvPr>
          <p:cNvSpPr txBox="1"/>
          <p:nvPr/>
        </p:nvSpPr>
        <p:spPr>
          <a:xfrm>
            <a:off x="2284413" y="1243568"/>
            <a:ext cx="1262743" cy="369332"/>
          </a:xfrm>
          <a:prstGeom prst="rect">
            <a:avLst/>
          </a:prstGeom>
          <a:noFill/>
        </p:spPr>
        <p:txBody>
          <a:bodyPr wrap="square" rtlCol="0">
            <a:spAutoFit/>
          </a:bodyPr>
          <a:lstStyle/>
          <a:p>
            <a:pPr algn="ctr"/>
            <a:r>
              <a:rPr lang="en-GR" dirty="0"/>
              <a:t>Width: 1%</a:t>
            </a:r>
          </a:p>
        </p:txBody>
      </p:sp>
      <p:sp>
        <p:nvSpPr>
          <p:cNvPr id="22" name="TextBox 21">
            <a:extLst>
              <a:ext uri="{FF2B5EF4-FFF2-40B4-BE49-F238E27FC236}">
                <a16:creationId xmlns:a16="http://schemas.microsoft.com/office/drawing/2014/main" id="{E81921E4-E918-1B48-AD51-8D24FED32B60}"/>
              </a:ext>
            </a:extLst>
          </p:cNvPr>
          <p:cNvSpPr txBox="1"/>
          <p:nvPr/>
        </p:nvSpPr>
        <p:spPr>
          <a:xfrm>
            <a:off x="8644846" y="1243568"/>
            <a:ext cx="1467983" cy="369332"/>
          </a:xfrm>
          <a:prstGeom prst="rect">
            <a:avLst/>
          </a:prstGeom>
          <a:noFill/>
        </p:spPr>
        <p:txBody>
          <a:bodyPr wrap="square" rtlCol="0">
            <a:spAutoFit/>
          </a:bodyPr>
          <a:lstStyle/>
          <a:p>
            <a:pPr algn="ctr"/>
            <a:r>
              <a:rPr lang="en-GR" dirty="0"/>
              <a:t>Width: 10%</a:t>
            </a:r>
          </a:p>
        </p:txBody>
      </p:sp>
    </p:spTree>
    <p:extLst>
      <p:ext uri="{BB962C8B-B14F-4D97-AF65-F5344CB8AC3E}">
        <p14:creationId xmlns:p14="http://schemas.microsoft.com/office/powerpoint/2010/main" val="401822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1/26/21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16</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5078313"/>
          </a:xfrm>
          <a:prstGeom prst="rect">
            <a:avLst/>
          </a:prstGeom>
          <a:noFill/>
        </p:spPr>
        <p:txBody>
          <a:bodyPr wrap="square" rtlCol="0">
            <a:spAutoFit/>
          </a:bodyPr>
          <a:lstStyle/>
          <a:p>
            <a:r>
              <a:rPr lang="en-US" u="sng" dirty="0" err="1">
                <a:sym typeface="Wingdings" pitchFamily="2" charset="2"/>
              </a:rPr>
              <a:t>TTbar</a:t>
            </a:r>
            <a:r>
              <a:rPr lang="en-US" u="sng" dirty="0">
                <a:sym typeface="Wingdings" pitchFamily="2" charset="2"/>
              </a:rPr>
              <a:t> analysis:</a:t>
            </a:r>
          </a:p>
          <a:p>
            <a:pPr marL="285750" indent="-285750">
              <a:buFont typeface="Arial" panose="020B0604020202020204" pitchFamily="34" charset="0"/>
              <a:buChar char="•"/>
            </a:pPr>
            <a:r>
              <a:rPr lang="en-US" dirty="0">
                <a:sym typeface="Wingdings" pitchFamily="2" charset="2"/>
              </a:rPr>
              <a:t>BLUE method</a:t>
            </a:r>
          </a:p>
          <a:p>
            <a:pPr marL="742950" lvl="1" indent="-285750">
              <a:buFont typeface="Arial" panose="020B0604020202020204" pitchFamily="34" charset="0"/>
              <a:buChar char="•"/>
            </a:pPr>
            <a:r>
              <a:rPr lang="en-US" dirty="0">
                <a:sym typeface="Wingdings" pitchFamily="2" charset="2"/>
              </a:rPr>
              <a:t>Implemented the method to check how the software works</a:t>
            </a:r>
          </a:p>
          <a:p>
            <a:pPr marL="285750" indent="-285750">
              <a:buFont typeface="Arial" panose="020B0604020202020204" pitchFamily="34" charset="0"/>
              <a:buChar char="•"/>
            </a:pPr>
            <a:r>
              <a:rPr lang="en-US" dirty="0">
                <a:sym typeface="Wingdings" pitchFamily="2" charset="2"/>
              </a:rPr>
              <a:t>Created pipeline to switch to UL files</a:t>
            </a:r>
          </a:p>
          <a:p>
            <a:pPr marL="742950" lvl="1" indent="-285750">
              <a:buFont typeface="Arial" panose="020B0604020202020204" pitchFamily="34" charset="0"/>
              <a:buChar char="•"/>
            </a:pPr>
            <a:r>
              <a:rPr lang="en-US" dirty="0">
                <a:sym typeface="Wingdings" pitchFamily="2" charset="2"/>
              </a:rPr>
              <a:t>Production, several problems</a:t>
            </a:r>
          </a:p>
          <a:p>
            <a:pPr marL="742950" lvl="1" indent="-285750">
              <a:buFont typeface="Arial" panose="020B0604020202020204" pitchFamily="34" charset="0"/>
              <a:buChar char="•"/>
            </a:pPr>
            <a:r>
              <a:rPr lang="en-US" dirty="0">
                <a:sym typeface="Wingdings" pitchFamily="2" charset="2"/>
              </a:rPr>
              <a:t>2016 is divided into </a:t>
            </a:r>
            <a:r>
              <a:rPr lang="en-US" dirty="0" err="1">
                <a:sym typeface="Wingdings" pitchFamily="2" charset="2"/>
              </a:rPr>
              <a:t>preVFP</a:t>
            </a:r>
            <a:r>
              <a:rPr lang="en-US" dirty="0">
                <a:sym typeface="Wingdings" pitchFamily="2" charset="2"/>
              </a:rPr>
              <a:t> and post VFP</a:t>
            </a:r>
          </a:p>
          <a:p>
            <a:pPr marL="742950" lvl="1" indent="-285750">
              <a:buFont typeface="Arial" panose="020B0604020202020204" pitchFamily="34" charset="0"/>
              <a:buChar char="•"/>
            </a:pPr>
            <a:r>
              <a:rPr lang="en-US" dirty="0">
                <a:sym typeface="Wingdings" pitchFamily="2" charset="2"/>
              </a:rPr>
              <a:t>All years have </a:t>
            </a:r>
            <a:r>
              <a:rPr lang="en-US" i="1" dirty="0">
                <a:sym typeface="Wingdings" pitchFamily="2" charset="2"/>
              </a:rPr>
              <a:t>UL 19 </a:t>
            </a:r>
            <a:r>
              <a:rPr lang="en-US" dirty="0">
                <a:sym typeface="Wingdings" pitchFamily="2" charset="2"/>
              </a:rPr>
              <a:t>and </a:t>
            </a:r>
            <a:r>
              <a:rPr lang="en-US" i="1" dirty="0">
                <a:sym typeface="Wingdings" pitchFamily="2" charset="2"/>
              </a:rPr>
              <a:t>UL 20</a:t>
            </a:r>
            <a:r>
              <a:rPr lang="en-US" dirty="0">
                <a:sym typeface="Wingdings" pitchFamily="2" charset="2"/>
              </a:rPr>
              <a:t> files: which should we use? Some files only with UL19 some only with UL20 and some on both!</a:t>
            </a:r>
          </a:p>
          <a:p>
            <a:pPr marL="742950" lvl="1" indent="-285750">
              <a:buFont typeface="Arial" panose="020B0604020202020204" pitchFamily="34" charset="0"/>
              <a:buChar char="•"/>
            </a:pPr>
            <a:r>
              <a:rPr lang="en-US" dirty="0">
                <a:sym typeface="Wingdings" pitchFamily="2" charset="2"/>
              </a:rPr>
              <a:t>After production  training</a:t>
            </a:r>
          </a:p>
          <a:p>
            <a:pPr marL="742950" lvl="1" indent="-285750">
              <a:buFont typeface="Arial" panose="020B0604020202020204" pitchFamily="34" charset="0"/>
              <a:buChar char="•"/>
            </a:pPr>
            <a:r>
              <a:rPr lang="en-US" dirty="0">
                <a:sym typeface="Wingdings" pitchFamily="2" charset="2"/>
              </a:rPr>
              <a:t>Re-do the whole pipeline of the analysis</a:t>
            </a:r>
          </a:p>
          <a:p>
            <a:pPr marL="1200150" lvl="2" indent="-285750">
              <a:buFont typeface="Arial" panose="020B0604020202020204" pitchFamily="34" charset="0"/>
              <a:buChar char="•"/>
            </a:pPr>
            <a:r>
              <a:rPr lang="en-US" dirty="0">
                <a:sym typeface="Wingdings" pitchFamily="2" charset="2"/>
              </a:rPr>
              <a:t>Efficiency, Acceptance, Responses</a:t>
            </a:r>
          </a:p>
          <a:p>
            <a:pPr marL="1200150" lvl="2" indent="-285750">
              <a:buFont typeface="Arial" panose="020B0604020202020204" pitchFamily="34" charset="0"/>
              <a:buChar char="•"/>
            </a:pPr>
            <a:r>
              <a:rPr lang="en-US" dirty="0">
                <a:sym typeface="Wingdings" pitchFamily="2" charset="2"/>
              </a:rPr>
              <a:t>Mass Fit, </a:t>
            </a:r>
            <a:r>
              <a:rPr lang="en-US" dirty="0" err="1">
                <a:sym typeface="Wingdings" pitchFamily="2" charset="2"/>
              </a:rPr>
              <a:t>Ryield</a:t>
            </a:r>
            <a:r>
              <a:rPr lang="en-US" dirty="0">
                <a:sym typeface="Wingdings" pitchFamily="2" charset="2"/>
              </a:rPr>
              <a:t>, Contamination, Closure Tests</a:t>
            </a:r>
          </a:p>
          <a:p>
            <a:pPr marL="1200150" lvl="2" indent="-285750">
              <a:buFont typeface="Arial" panose="020B0604020202020204" pitchFamily="34" charset="0"/>
              <a:buChar char="•"/>
            </a:pPr>
            <a:r>
              <a:rPr lang="en-US" dirty="0">
                <a:sym typeface="Wingdings" pitchFamily="2" charset="2"/>
              </a:rPr>
              <a:t>Signal Extraction</a:t>
            </a:r>
          </a:p>
          <a:p>
            <a:pPr marL="1200150" lvl="2" indent="-285750">
              <a:buFont typeface="Arial" panose="020B0604020202020204" pitchFamily="34" charset="0"/>
              <a:buChar char="•"/>
            </a:pPr>
            <a:r>
              <a:rPr lang="en-US" dirty="0">
                <a:sym typeface="Wingdings" pitchFamily="2" charset="2"/>
              </a:rPr>
              <a:t>Unfolding</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Systematics</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Combination</a:t>
            </a:r>
          </a:p>
        </p:txBody>
      </p:sp>
    </p:spTree>
    <p:extLst>
      <p:ext uri="{BB962C8B-B14F-4D97-AF65-F5344CB8AC3E}">
        <p14:creationId xmlns:p14="http://schemas.microsoft.com/office/powerpoint/2010/main" val="229027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986365"/>
              </a:xfrm>
              <a:prstGeom prst="rect">
                <a:avLst/>
              </a:prstGeom>
              <a:noFill/>
            </p:spPr>
            <p:txBody>
              <a:bodyPr wrap="square" rtlCol="0">
                <a:spAutoFit/>
              </a:bodyPr>
              <a:lstStyle/>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sym typeface="Wingdings" pitchFamily="2" charset="2"/>
                      </a:rPr>
                      <m:t>𝑆𝑖𝑔𝑛𝑖𝑓𝑖𝑐𝑎𝑛𝑐𝑒</m:t>
                    </m:r>
                    <m:r>
                      <a:rPr lang="en-US" i="1">
                        <a:latin typeface="Cambria Math" panose="02040503050406030204" pitchFamily="18" charset="0"/>
                        <a:sym typeface="Wingdings" pitchFamily="2" charset="2"/>
                      </a:rPr>
                      <m:t>= </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𝑆𝑖𝑔𝑛𝑎𝑙</m:t>
                        </m:r>
                      </m:num>
                      <m:den>
                        <m:rad>
                          <m:radPr>
                            <m:degHide m:val="on"/>
                            <m:ctrlPr>
                              <a:rPr lang="en-US" i="1">
                                <a:latin typeface="Cambria Math" panose="02040503050406030204" pitchFamily="18" charset="0"/>
                                <a:sym typeface="Wingdings" pitchFamily="2" charset="2"/>
                              </a:rPr>
                            </m:ctrlPr>
                          </m:radPr>
                          <m:deg/>
                          <m:e>
                            <m:r>
                              <a:rPr lang="en-US" i="1">
                                <a:latin typeface="Cambria Math" panose="02040503050406030204" pitchFamily="18" charset="0"/>
                                <a:sym typeface="Wingdings" pitchFamily="2" charset="2"/>
                              </a:rPr>
                              <m:t>𝑆𝑖𝑔𝑛𝑎𝑙</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𝐵𝑎𝑐𝑘𝑔𝑟𝑜𝑢𝑛𝑑</m:t>
                            </m:r>
                            <m:r>
                              <a:rPr lang="en-US" i="1">
                                <a:latin typeface="Cambria Math" panose="02040503050406030204" pitchFamily="18" charset="0"/>
                                <a:sym typeface="Wingdings" pitchFamily="2" charset="2"/>
                              </a:rPr>
                              <m:t> </m:t>
                            </m:r>
                          </m:e>
                        </m:rad>
                      </m:den>
                    </m:f>
                    <m:r>
                      <a:rPr lang="en-US" i="1">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In the regard of Expected limits for 2016 in this presentation you have:</a:t>
                </a:r>
              </a:p>
              <a:p>
                <a:pPr marL="742950" lvl="1" indent="-285750">
                  <a:buFont typeface="Arial" panose="020B0604020202020204" pitchFamily="34" charset="0"/>
                  <a:buChar char="•"/>
                </a:pPr>
                <a:r>
                  <a:rPr lang="en-US" dirty="0">
                    <a:sym typeface="Wingdings" pitchFamily="2" charset="2"/>
                  </a:rPr>
                  <a:t>Significance for 2000, 2500, 3000 and 4000 GeV Z’ masses (1% widths)  slide 3</a:t>
                </a:r>
              </a:p>
              <a:p>
                <a:pPr marL="742950" lvl="1"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mJJCuts</a:t>
                </a:r>
                <a:r>
                  <a:rPr lang="en-US" dirty="0">
                    <a:sym typeface="Wingdings" pitchFamily="2" charset="2"/>
                  </a:rPr>
                  <a:t> [1000-1800]GeV  slide 4</a:t>
                </a:r>
              </a:p>
              <a:p>
                <a:pPr marL="742950" lvl="1" indent="-285750">
                  <a:buFont typeface="Arial" panose="020B0604020202020204" pitchFamily="34" charset="0"/>
                  <a:buChar char="•"/>
                </a:pPr>
                <a:r>
                  <a:rPr lang="en-US" dirty="0">
                    <a:sym typeface="Wingdings" pitchFamily="2" charset="2"/>
                  </a:rPr>
                  <a:t>Stacked chi (</a:t>
                </a:r>
                <a:r>
                  <a:rPr lang="el-GR" dirty="0">
                    <a:sym typeface="Wingdings" pitchFamily="2" charset="2"/>
                  </a:rPr>
                  <a:t>χ) </a:t>
                </a:r>
                <a:r>
                  <a:rPr lang="en-US" dirty="0">
                    <a:sym typeface="Wingdings" pitchFamily="2" charset="2"/>
                  </a:rPr>
                  <a:t>distributions for </a:t>
                </a:r>
                <a:r>
                  <a:rPr lang="el-GR" dirty="0">
                    <a:sym typeface="Wingdings" pitchFamily="2" charset="2"/>
                  </a:rPr>
                  <a:t>2016 </a:t>
                </a:r>
                <a:r>
                  <a:rPr lang="en-US" dirty="0">
                    <a:sym typeface="Wingdings" pitchFamily="2" charset="2"/>
                  </a:rPr>
                  <a:t>Z’ 1% widths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5</a:t>
                </a:r>
              </a:p>
              <a:p>
                <a:pPr marL="742950" lvl="1" indent="-285750">
                  <a:buFont typeface="Arial" panose="020B0604020202020204" pitchFamily="34" charset="0"/>
                  <a:buChar char="•"/>
                </a:pPr>
                <a:r>
                  <a:rPr lang="en-US" dirty="0">
                    <a:sym typeface="Wingdings" pitchFamily="2" charset="2"/>
                  </a:rPr>
                  <a:t>Sensitivity plots (shape comparison of stacks vs Z’) for chi </a:t>
                </a:r>
                <a:r>
                  <a:rPr lang="en-US" dirty="0" err="1">
                    <a:sym typeface="Wingdings" pitchFamily="2" charset="2"/>
                  </a:rPr>
                  <a:t>dist</a:t>
                </a:r>
                <a:r>
                  <a:rPr lang="en-US" dirty="0">
                    <a:sym typeface="Wingdings" pitchFamily="2" charset="2"/>
                  </a:rPr>
                  <a:t>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7</a:t>
                </a:r>
              </a:p>
              <a:p>
                <a:pPr marL="742950" lvl="1" indent="-285750">
                  <a:buFont typeface="Arial" panose="020B0604020202020204" pitchFamily="34" charset="0"/>
                  <a:buChar char="•"/>
                </a:pPr>
                <a:endParaRPr lang="en-US" dirty="0">
                  <a:sym typeface="Wingdings" pitchFamily="2" charset="2"/>
                </a:endParaRPr>
              </a:p>
              <a:p>
                <a:endParaRPr lang="en-US" u="sng"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986365"/>
              </a:xfrm>
              <a:prstGeom prst="rect">
                <a:avLst/>
              </a:prstGeom>
              <a:blipFill>
                <a:blip r:embed="rId2"/>
                <a:stretch>
                  <a:fillRect l="-437" t="-508"/>
                </a:stretch>
              </a:blipFill>
            </p:spPr>
            <p:txBody>
              <a:bodyPr/>
              <a:lstStyle/>
              <a:p>
                <a:r>
                  <a:rPr lang="en-GR">
                    <a:noFill/>
                  </a:rPr>
                  <a:t> </a:t>
                </a:r>
              </a:p>
            </p:txBody>
          </p:sp>
        </mc:Fallback>
      </mc:AlternateContent>
    </p:spTree>
    <p:extLst>
      <p:ext uri="{BB962C8B-B14F-4D97-AF65-F5344CB8AC3E}">
        <p14:creationId xmlns:p14="http://schemas.microsoft.com/office/powerpoint/2010/main" val="198712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Expected Limit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4" name="Picture 3">
            <a:extLst>
              <a:ext uri="{FF2B5EF4-FFF2-40B4-BE49-F238E27FC236}">
                <a16:creationId xmlns:a16="http://schemas.microsoft.com/office/drawing/2014/main" id="{27A1DE85-1D20-6647-9056-41574F0F451A}"/>
              </a:ext>
            </a:extLst>
          </p:cNvPr>
          <p:cNvPicPr>
            <a:picLocks noChangeAspect="1"/>
          </p:cNvPicPr>
          <p:nvPr/>
        </p:nvPicPr>
        <p:blipFill>
          <a:blip r:embed="rId2"/>
          <a:stretch>
            <a:fillRect/>
          </a:stretch>
        </p:blipFill>
        <p:spPr>
          <a:xfrm rot="5400000">
            <a:off x="6402397" y="3073670"/>
            <a:ext cx="3064637" cy="4248531"/>
          </a:xfrm>
          <a:prstGeom prst="rect">
            <a:avLst/>
          </a:prstGeom>
        </p:spPr>
      </p:pic>
      <p:pic>
        <p:nvPicPr>
          <p:cNvPr id="6" name="Picture 5">
            <a:extLst>
              <a:ext uri="{FF2B5EF4-FFF2-40B4-BE49-F238E27FC236}">
                <a16:creationId xmlns:a16="http://schemas.microsoft.com/office/drawing/2014/main" id="{D6B9A65F-EF18-1640-B8C8-E272090EF70D}"/>
              </a:ext>
            </a:extLst>
          </p:cNvPr>
          <p:cNvPicPr>
            <a:picLocks noChangeAspect="1"/>
          </p:cNvPicPr>
          <p:nvPr/>
        </p:nvPicPr>
        <p:blipFill>
          <a:blip r:embed="rId3"/>
          <a:stretch>
            <a:fillRect/>
          </a:stretch>
        </p:blipFill>
        <p:spPr>
          <a:xfrm rot="5400000">
            <a:off x="2153866" y="3073672"/>
            <a:ext cx="3064637" cy="4248531"/>
          </a:xfrm>
          <a:prstGeom prst="rect">
            <a:avLst/>
          </a:prstGeom>
        </p:spPr>
      </p:pic>
      <p:pic>
        <p:nvPicPr>
          <p:cNvPr id="8" name="Picture 7">
            <a:extLst>
              <a:ext uri="{FF2B5EF4-FFF2-40B4-BE49-F238E27FC236}">
                <a16:creationId xmlns:a16="http://schemas.microsoft.com/office/drawing/2014/main" id="{54DC1739-B269-364A-BBA4-B27428EC94A7}"/>
              </a:ext>
            </a:extLst>
          </p:cNvPr>
          <p:cNvPicPr>
            <a:picLocks noChangeAspect="1"/>
          </p:cNvPicPr>
          <p:nvPr/>
        </p:nvPicPr>
        <p:blipFill>
          <a:blip r:embed="rId4"/>
          <a:stretch>
            <a:fillRect/>
          </a:stretch>
        </p:blipFill>
        <p:spPr>
          <a:xfrm rot="5400000">
            <a:off x="6402396" y="9034"/>
            <a:ext cx="3064637" cy="4248531"/>
          </a:xfrm>
          <a:prstGeom prst="rect">
            <a:avLst/>
          </a:prstGeom>
        </p:spPr>
      </p:pic>
      <p:pic>
        <p:nvPicPr>
          <p:cNvPr id="14" name="Picture 13">
            <a:extLst>
              <a:ext uri="{FF2B5EF4-FFF2-40B4-BE49-F238E27FC236}">
                <a16:creationId xmlns:a16="http://schemas.microsoft.com/office/drawing/2014/main" id="{210D13CD-7FB0-424A-B643-8C77E29DD386}"/>
              </a:ext>
            </a:extLst>
          </p:cNvPr>
          <p:cNvPicPr>
            <a:picLocks noChangeAspect="1"/>
          </p:cNvPicPr>
          <p:nvPr/>
        </p:nvPicPr>
        <p:blipFill>
          <a:blip r:embed="rId5"/>
          <a:stretch>
            <a:fillRect/>
          </a:stretch>
        </p:blipFill>
        <p:spPr>
          <a:xfrm rot="5400000">
            <a:off x="2153866" y="9035"/>
            <a:ext cx="3064637" cy="4248531"/>
          </a:xfrm>
          <a:prstGeom prst="rect">
            <a:avLst/>
          </a:prstGeom>
        </p:spPr>
      </p:pic>
    </p:spTree>
    <p:extLst>
      <p:ext uri="{BB962C8B-B14F-4D97-AF65-F5344CB8AC3E}">
        <p14:creationId xmlns:p14="http://schemas.microsoft.com/office/powerpoint/2010/main" val="351986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8" name="Picture 17">
            <a:extLst>
              <a:ext uri="{FF2B5EF4-FFF2-40B4-BE49-F238E27FC236}">
                <a16:creationId xmlns:a16="http://schemas.microsoft.com/office/drawing/2014/main" id="{A0506D3E-95F3-2340-934C-BBB08FCEC87B}"/>
              </a:ext>
            </a:extLst>
          </p:cNvPr>
          <p:cNvPicPr>
            <a:picLocks noChangeAspect="1"/>
          </p:cNvPicPr>
          <p:nvPr/>
        </p:nvPicPr>
        <p:blipFill>
          <a:blip r:embed="rId2"/>
          <a:stretch>
            <a:fillRect/>
          </a:stretch>
        </p:blipFill>
        <p:spPr>
          <a:xfrm rot="5400000">
            <a:off x="2757971" y="12999"/>
            <a:ext cx="3049651" cy="4248531"/>
          </a:xfrm>
          <a:prstGeom prst="rect">
            <a:avLst/>
          </a:prstGeom>
        </p:spPr>
      </p:pic>
      <p:pic>
        <p:nvPicPr>
          <p:cNvPr id="20" name="Picture 19">
            <a:extLst>
              <a:ext uri="{FF2B5EF4-FFF2-40B4-BE49-F238E27FC236}">
                <a16:creationId xmlns:a16="http://schemas.microsoft.com/office/drawing/2014/main" id="{192FA61F-FD78-AC49-9199-6296C38CF0DA}"/>
              </a:ext>
            </a:extLst>
          </p:cNvPr>
          <p:cNvPicPr>
            <a:picLocks noChangeAspect="1"/>
          </p:cNvPicPr>
          <p:nvPr/>
        </p:nvPicPr>
        <p:blipFill>
          <a:blip r:embed="rId3"/>
          <a:stretch>
            <a:fillRect/>
          </a:stretch>
        </p:blipFill>
        <p:spPr>
          <a:xfrm rot="5400000">
            <a:off x="7006502" y="12999"/>
            <a:ext cx="3049651" cy="4248531"/>
          </a:xfrm>
          <a:prstGeom prst="rect">
            <a:avLst/>
          </a:prstGeom>
        </p:spPr>
      </p:pic>
      <p:pic>
        <p:nvPicPr>
          <p:cNvPr id="22" name="Picture 21">
            <a:extLst>
              <a:ext uri="{FF2B5EF4-FFF2-40B4-BE49-F238E27FC236}">
                <a16:creationId xmlns:a16="http://schemas.microsoft.com/office/drawing/2014/main" id="{51D9B081-03F9-A247-9C75-EA2DA2150403}"/>
              </a:ext>
            </a:extLst>
          </p:cNvPr>
          <p:cNvPicPr>
            <a:picLocks noChangeAspect="1"/>
          </p:cNvPicPr>
          <p:nvPr/>
        </p:nvPicPr>
        <p:blipFill>
          <a:blip r:embed="rId4"/>
          <a:stretch>
            <a:fillRect/>
          </a:stretch>
        </p:blipFill>
        <p:spPr>
          <a:xfrm rot="5400000">
            <a:off x="2757972" y="3053216"/>
            <a:ext cx="3049651" cy="4248531"/>
          </a:xfrm>
          <a:prstGeom prst="rect">
            <a:avLst/>
          </a:prstGeom>
        </p:spPr>
      </p:pic>
      <p:pic>
        <p:nvPicPr>
          <p:cNvPr id="24" name="Picture 23">
            <a:extLst>
              <a:ext uri="{FF2B5EF4-FFF2-40B4-BE49-F238E27FC236}">
                <a16:creationId xmlns:a16="http://schemas.microsoft.com/office/drawing/2014/main" id="{2E8E3EC4-7261-C242-A338-C84F66D67D66}"/>
              </a:ext>
            </a:extLst>
          </p:cNvPr>
          <p:cNvPicPr>
            <a:picLocks noChangeAspect="1"/>
          </p:cNvPicPr>
          <p:nvPr/>
        </p:nvPicPr>
        <p:blipFill>
          <a:blip r:embed="rId5"/>
          <a:stretch>
            <a:fillRect/>
          </a:stretch>
        </p:blipFill>
        <p:spPr>
          <a:xfrm rot="5400000">
            <a:off x="7006502" y="3053215"/>
            <a:ext cx="3049651" cy="4248531"/>
          </a:xfrm>
          <a:prstGeom prst="rect">
            <a:avLst/>
          </a:prstGeom>
        </p:spPr>
      </p:pic>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297132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F2BA43B7-6D54-EE41-8B8E-B1724769E8BB}"/>
              </a:ext>
            </a:extLst>
          </p:cNvPr>
          <p:cNvPicPr>
            <a:picLocks noChangeAspect="1"/>
          </p:cNvPicPr>
          <p:nvPr/>
        </p:nvPicPr>
        <p:blipFill>
          <a:blip r:embed="rId2"/>
          <a:stretch>
            <a:fillRect/>
          </a:stretch>
        </p:blipFill>
        <p:spPr>
          <a:xfrm rot="5400000">
            <a:off x="6529287" y="2996616"/>
            <a:ext cx="2997962" cy="4176522"/>
          </a:xfrm>
          <a:prstGeom prst="rect">
            <a:avLst/>
          </a:prstGeom>
        </p:spPr>
      </p:pic>
      <p:pic>
        <p:nvPicPr>
          <p:cNvPr id="6" name="Picture 5">
            <a:extLst>
              <a:ext uri="{FF2B5EF4-FFF2-40B4-BE49-F238E27FC236}">
                <a16:creationId xmlns:a16="http://schemas.microsoft.com/office/drawing/2014/main" id="{AF144373-67BA-2844-ACF4-51E5E72AE2C7}"/>
              </a:ext>
            </a:extLst>
          </p:cNvPr>
          <p:cNvPicPr>
            <a:picLocks noChangeAspect="1"/>
          </p:cNvPicPr>
          <p:nvPr/>
        </p:nvPicPr>
        <p:blipFill>
          <a:blip r:embed="rId3"/>
          <a:stretch>
            <a:fillRect/>
          </a:stretch>
        </p:blipFill>
        <p:spPr>
          <a:xfrm rot="5400000">
            <a:off x="2352765" y="3005066"/>
            <a:ext cx="2997962" cy="4176522"/>
          </a:xfrm>
          <a:prstGeom prst="rect">
            <a:avLst/>
          </a:prstGeom>
        </p:spPr>
      </p:pic>
      <p:pic>
        <p:nvPicPr>
          <p:cNvPr id="8" name="Picture 7">
            <a:extLst>
              <a:ext uri="{FF2B5EF4-FFF2-40B4-BE49-F238E27FC236}">
                <a16:creationId xmlns:a16="http://schemas.microsoft.com/office/drawing/2014/main" id="{697DD785-BBF0-FF4B-9599-153FB2DA05F5}"/>
              </a:ext>
            </a:extLst>
          </p:cNvPr>
          <p:cNvPicPr>
            <a:picLocks noChangeAspect="1"/>
          </p:cNvPicPr>
          <p:nvPr/>
        </p:nvPicPr>
        <p:blipFill>
          <a:blip r:embed="rId4"/>
          <a:stretch>
            <a:fillRect/>
          </a:stretch>
        </p:blipFill>
        <p:spPr>
          <a:xfrm rot="5400000">
            <a:off x="6529287" y="2879"/>
            <a:ext cx="2997962" cy="4176522"/>
          </a:xfrm>
          <a:prstGeom prst="rect">
            <a:avLst/>
          </a:prstGeom>
        </p:spPr>
      </p:pic>
      <p:pic>
        <p:nvPicPr>
          <p:cNvPr id="10" name="Picture 9">
            <a:extLst>
              <a:ext uri="{FF2B5EF4-FFF2-40B4-BE49-F238E27FC236}">
                <a16:creationId xmlns:a16="http://schemas.microsoft.com/office/drawing/2014/main" id="{FB0A4622-F47D-624A-9149-1F0FDA601FF6}"/>
              </a:ext>
            </a:extLst>
          </p:cNvPr>
          <p:cNvPicPr>
            <a:picLocks noChangeAspect="1"/>
          </p:cNvPicPr>
          <p:nvPr/>
        </p:nvPicPr>
        <p:blipFill>
          <a:blip r:embed="rId5"/>
          <a:stretch>
            <a:fillRect/>
          </a:stretch>
        </p:blipFill>
        <p:spPr>
          <a:xfrm rot="5400000">
            <a:off x="2352765" y="9403"/>
            <a:ext cx="2997962" cy="4176522"/>
          </a:xfrm>
          <a:prstGeom prst="rect">
            <a:avLst/>
          </a:prstGeom>
        </p:spPr>
      </p:pic>
    </p:spTree>
    <p:extLst>
      <p:ext uri="{BB962C8B-B14F-4D97-AF65-F5344CB8AC3E}">
        <p14:creationId xmlns:p14="http://schemas.microsoft.com/office/powerpoint/2010/main" val="359268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9DECB843-4BED-2B43-BB1E-E38A43D3E471}"/>
              </a:ext>
            </a:extLst>
          </p:cNvPr>
          <p:cNvPicPr>
            <a:picLocks noChangeAspect="1"/>
          </p:cNvPicPr>
          <p:nvPr/>
        </p:nvPicPr>
        <p:blipFill>
          <a:blip r:embed="rId2"/>
          <a:stretch>
            <a:fillRect/>
          </a:stretch>
        </p:blipFill>
        <p:spPr>
          <a:xfrm rot="5400000">
            <a:off x="2446909" y="1542"/>
            <a:ext cx="3049651" cy="4248531"/>
          </a:xfrm>
          <a:prstGeom prst="rect">
            <a:avLst/>
          </a:prstGeom>
        </p:spPr>
      </p:pic>
      <p:pic>
        <p:nvPicPr>
          <p:cNvPr id="6" name="Picture 5">
            <a:extLst>
              <a:ext uri="{FF2B5EF4-FFF2-40B4-BE49-F238E27FC236}">
                <a16:creationId xmlns:a16="http://schemas.microsoft.com/office/drawing/2014/main" id="{DC3A3663-E9A1-6D42-A089-77BF478E92ED}"/>
              </a:ext>
            </a:extLst>
          </p:cNvPr>
          <p:cNvPicPr>
            <a:picLocks noChangeAspect="1"/>
          </p:cNvPicPr>
          <p:nvPr/>
        </p:nvPicPr>
        <p:blipFill>
          <a:blip r:embed="rId3"/>
          <a:stretch>
            <a:fillRect/>
          </a:stretch>
        </p:blipFill>
        <p:spPr>
          <a:xfrm rot="5400000">
            <a:off x="6695440" y="1542"/>
            <a:ext cx="3049651" cy="4248531"/>
          </a:xfrm>
          <a:prstGeom prst="rect">
            <a:avLst/>
          </a:prstGeom>
        </p:spPr>
      </p:pic>
      <p:pic>
        <p:nvPicPr>
          <p:cNvPr id="8" name="Picture 7">
            <a:extLst>
              <a:ext uri="{FF2B5EF4-FFF2-40B4-BE49-F238E27FC236}">
                <a16:creationId xmlns:a16="http://schemas.microsoft.com/office/drawing/2014/main" id="{B99F8853-748F-934D-8FED-4395425A40B0}"/>
              </a:ext>
            </a:extLst>
          </p:cNvPr>
          <p:cNvPicPr>
            <a:picLocks noChangeAspect="1"/>
          </p:cNvPicPr>
          <p:nvPr/>
        </p:nvPicPr>
        <p:blipFill>
          <a:blip r:embed="rId4"/>
          <a:stretch>
            <a:fillRect/>
          </a:stretch>
        </p:blipFill>
        <p:spPr>
          <a:xfrm rot="5400000">
            <a:off x="2446909" y="3053214"/>
            <a:ext cx="3049651" cy="4248531"/>
          </a:xfrm>
          <a:prstGeom prst="rect">
            <a:avLst/>
          </a:prstGeom>
        </p:spPr>
      </p:pic>
      <p:pic>
        <p:nvPicPr>
          <p:cNvPr id="10" name="Picture 9">
            <a:extLst>
              <a:ext uri="{FF2B5EF4-FFF2-40B4-BE49-F238E27FC236}">
                <a16:creationId xmlns:a16="http://schemas.microsoft.com/office/drawing/2014/main" id="{BA344F10-55C8-A94B-9757-5E6F65633E08}"/>
              </a:ext>
            </a:extLst>
          </p:cNvPr>
          <p:cNvPicPr>
            <a:picLocks noChangeAspect="1"/>
          </p:cNvPicPr>
          <p:nvPr/>
        </p:nvPicPr>
        <p:blipFill>
          <a:blip r:embed="rId5"/>
          <a:stretch>
            <a:fillRect/>
          </a:stretch>
        </p:blipFill>
        <p:spPr>
          <a:xfrm rot="5400000">
            <a:off x="6695440" y="3053214"/>
            <a:ext cx="3049651" cy="4248531"/>
          </a:xfrm>
          <a:prstGeom prst="rect">
            <a:avLst/>
          </a:prstGeom>
        </p:spPr>
      </p:pic>
    </p:spTree>
    <p:extLst>
      <p:ext uri="{BB962C8B-B14F-4D97-AF65-F5344CB8AC3E}">
        <p14:creationId xmlns:p14="http://schemas.microsoft.com/office/powerpoint/2010/main" val="2274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241BCBCB-135F-2B42-B5A7-AAFE332BD08C}"/>
              </a:ext>
            </a:extLst>
          </p:cNvPr>
          <p:cNvPicPr>
            <a:picLocks noChangeAspect="1"/>
          </p:cNvPicPr>
          <p:nvPr/>
        </p:nvPicPr>
        <p:blipFill>
          <a:blip r:embed="rId2"/>
          <a:stretch>
            <a:fillRect/>
          </a:stretch>
        </p:blipFill>
        <p:spPr>
          <a:xfrm rot="5400000">
            <a:off x="2508758" y="-17081"/>
            <a:ext cx="2997962" cy="4176522"/>
          </a:xfrm>
          <a:prstGeom prst="rect">
            <a:avLst/>
          </a:prstGeom>
        </p:spPr>
      </p:pic>
      <p:pic>
        <p:nvPicPr>
          <p:cNvPr id="9" name="Picture 8">
            <a:extLst>
              <a:ext uri="{FF2B5EF4-FFF2-40B4-BE49-F238E27FC236}">
                <a16:creationId xmlns:a16="http://schemas.microsoft.com/office/drawing/2014/main" id="{9502D605-FC93-9B49-A3A3-F0013F2670C0}"/>
              </a:ext>
            </a:extLst>
          </p:cNvPr>
          <p:cNvPicPr>
            <a:picLocks noChangeAspect="1"/>
          </p:cNvPicPr>
          <p:nvPr/>
        </p:nvPicPr>
        <p:blipFill>
          <a:blip r:embed="rId3"/>
          <a:stretch>
            <a:fillRect/>
          </a:stretch>
        </p:blipFill>
        <p:spPr>
          <a:xfrm rot="5400000">
            <a:off x="6685280" y="-25720"/>
            <a:ext cx="2997962" cy="4176522"/>
          </a:xfrm>
          <a:prstGeom prst="rect">
            <a:avLst/>
          </a:prstGeom>
        </p:spPr>
      </p:pic>
      <p:pic>
        <p:nvPicPr>
          <p:cNvPr id="14" name="Picture 13">
            <a:extLst>
              <a:ext uri="{FF2B5EF4-FFF2-40B4-BE49-F238E27FC236}">
                <a16:creationId xmlns:a16="http://schemas.microsoft.com/office/drawing/2014/main" id="{497DBA41-6F40-C245-AA5D-9372CB8FE213}"/>
              </a:ext>
            </a:extLst>
          </p:cNvPr>
          <p:cNvPicPr>
            <a:picLocks noChangeAspect="1"/>
          </p:cNvPicPr>
          <p:nvPr/>
        </p:nvPicPr>
        <p:blipFill>
          <a:blip r:embed="rId4"/>
          <a:stretch>
            <a:fillRect/>
          </a:stretch>
        </p:blipFill>
        <p:spPr>
          <a:xfrm rot="5400000">
            <a:off x="2508758" y="2972244"/>
            <a:ext cx="2997962" cy="4176522"/>
          </a:xfrm>
          <a:prstGeom prst="rect">
            <a:avLst/>
          </a:prstGeom>
        </p:spPr>
      </p:pic>
      <p:pic>
        <p:nvPicPr>
          <p:cNvPr id="16" name="Picture 15">
            <a:extLst>
              <a:ext uri="{FF2B5EF4-FFF2-40B4-BE49-F238E27FC236}">
                <a16:creationId xmlns:a16="http://schemas.microsoft.com/office/drawing/2014/main" id="{48A91C8B-F6C2-A24B-BA69-7C9B59D1A3C7}"/>
              </a:ext>
            </a:extLst>
          </p:cNvPr>
          <p:cNvPicPr>
            <a:picLocks noChangeAspect="1"/>
          </p:cNvPicPr>
          <p:nvPr/>
        </p:nvPicPr>
        <p:blipFill>
          <a:blip r:embed="rId5"/>
          <a:stretch>
            <a:fillRect/>
          </a:stretch>
        </p:blipFill>
        <p:spPr>
          <a:xfrm rot="5400000">
            <a:off x="6685280" y="2972244"/>
            <a:ext cx="2997962" cy="4176522"/>
          </a:xfrm>
          <a:prstGeom prst="rect">
            <a:avLst/>
          </a:prstGeom>
        </p:spPr>
      </p:pic>
    </p:spTree>
    <p:extLst>
      <p:ext uri="{BB962C8B-B14F-4D97-AF65-F5344CB8AC3E}">
        <p14:creationId xmlns:p14="http://schemas.microsoft.com/office/powerpoint/2010/main" val="383353298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12100</TotalTime>
  <Words>1124</Words>
  <Application>Microsoft Macintosh PowerPoint</Application>
  <PresentationFormat>Widescreen</PresentationFormat>
  <Paragraphs>209</Paragraphs>
  <Slides>20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Calibri</vt:lpstr>
      <vt:lpstr>Calibri Light</vt:lpstr>
      <vt:lpstr>Cambria Math</vt:lpstr>
      <vt:lpstr>Retrospect</vt:lpstr>
      <vt:lpstr>Custom Design</vt:lpstr>
      <vt:lpstr> HEP NTUA  Weekly Report   27/1/2021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2289</cp:revision>
  <dcterms:created xsi:type="dcterms:W3CDTF">2019-11-29T10:22:58Z</dcterms:created>
  <dcterms:modified xsi:type="dcterms:W3CDTF">2021-01-26T15:25:52Z</dcterms:modified>
</cp:coreProperties>
</file>